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3" r:id="rId3"/>
    <p:sldId id="268" r:id="rId4"/>
    <p:sldId id="269" r:id="rId5"/>
    <p:sldId id="260" r:id="rId6"/>
    <p:sldId id="261" r:id="rId7"/>
    <p:sldId id="264" r:id="rId8"/>
    <p:sldId id="265" r:id="rId9"/>
    <p:sldId id="267" r:id="rId10"/>
    <p:sldId id="266" r:id="rId11"/>
  </p:sldIdLst>
  <p:sldSz cx="12193588" cy="6858000"/>
  <p:notesSz cx="6858000" cy="9144000"/>
  <p:defaultTextStyle>
    <a:defPPr>
      <a:defRPr lang="es-ES"/>
    </a:defPPr>
    <a:lvl1pPr marL="0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1pPr>
    <a:lvl2pPr marL="562198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2pPr>
    <a:lvl3pPr marL="1124395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3pPr>
    <a:lvl4pPr marL="1686592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4pPr>
    <a:lvl5pPr marL="2248788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5pPr>
    <a:lvl6pPr marL="2810986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6pPr>
    <a:lvl7pPr marL="3373183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7pPr>
    <a:lvl8pPr marL="3935381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8pPr>
    <a:lvl9pPr marL="4497579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 userDrawn="1">
          <p15:clr>
            <a:srgbClr val="A4A3A4"/>
          </p15:clr>
        </p15:guide>
        <p15:guide id="2" pos="38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26"/>
    <p:restoredTop sz="94666"/>
  </p:normalViewPr>
  <p:slideViewPr>
    <p:cSldViewPr snapToGrid="0" snapToObjects="1">
      <p:cViewPr varScale="1">
        <p:scale>
          <a:sx n="62" d="100"/>
          <a:sy n="62" d="100"/>
        </p:scale>
        <p:origin x="1122" y="72"/>
      </p:cViewPr>
      <p:guideLst>
        <p:guide orient="horz" pos="2161"/>
        <p:guide pos="384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DB08DA41-61FB-244B-A279-91BD97CDB0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4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9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81" y="1600200"/>
            <a:ext cx="1097423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7271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40352" y="274638"/>
            <a:ext cx="2743557" cy="5851525"/>
          </a:xfrm>
          <a:prstGeom prst="rect">
            <a:avLst/>
          </a:prstGeo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80" y="274638"/>
            <a:ext cx="8027446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1201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51D69CAD-EBB2-5A42-989F-E9AE1EEBA9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33" y="0"/>
            <a:ext cx="12180722" cy="685800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19BFE3CA-17F0-3E42-92B0-C63C49C9495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261" y="1388"/>
            <a:ext cx="12187066" cy="685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42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211" y="4406902"/>
            <a:ext cx="10364550" cy="1362075"/>
          </a:xfrm>
          <a:prstGeom prst="rect">
            <a:avLst/>
          </a:prstGeom>
        </p:spPr>
        <p:txBody>
          <a:bodyPr anchor="t"/>
          <a:lstStyle>
            <a:lvl1pPr algn="l">
              <a:defRPr sz="4819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63211" y="2906715"/>
            <a:ext cx="1036455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344">
                <a:solidFill>
                  <a:schemeClr val="tx1">
                    <a:tint val="75000"/>
                  </a:schemeClr>
                </a:solidFill>
              </a:defRPr>
            </a:lvl1pPr>
            <a:lvl2pPr marL="549164" indent="0">
              <a:buNone/>
              <a:defRPr sz="2214">
                <a:solidFill>
                  <a:schemeClr val="tx1">
                    <a:tint val="75000"/>
                  </a:schemeClr>
                </a:solidFill>
              </a:defRPr>
            </a:lvl2pPr>
            <a:lvl3pPr marL="1098327" indent="0">
              <a:buNone/>
              <a:defRPr sz="1954">
                <a:solidFill>
                  <a:schemeClr val="tx1">
                    <a:tint val="75000"/>
                  </a:schemeClr>
                </a:solidFill>
              </a:defRPr>
            </a:lvl3pPr>
            <a:lvl4pPr marL="1647491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4pPr>
            <a:lvl5pPr marL="2196653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5pPr>
            <a:lvl6pPr marL="2745817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6pPr>
            <a:lvl7pPr marL="3294981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7pPr>
            <a:lvl8pPr marL="3844144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8pPr>
            <a:lvl9pPr marL="4393308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3192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09679" y="1600200"/>
            <a:ext cx="5385501" cy="4525963"/>
          </a:xfrm>
          <a:prstGeom prst="rect">
            <a:avLst/>
          </a:prstGeom>
        </p:spPr>
        <p:txBody>
          <a:bodyPr/>
          <a:lstStyle>
            <a:lvl1pPr>
              <a:defRPr sz="3387"/>
            </a:lvl1pPr>
            <a:lvl2pPr>
              <a:defRPr sz="2865"/>
            </a:lvl2pPr>
            <a:lvl3pPr>
              <a:defRPr sz="2344"/>
            </a:lvl3pPr>
            <a:lvl4pPr>
              <a:defRPr sz="2214"/>
            </a:lvl4pPr>
            <a:lvl5pPr>
              <a:defRPr sz="2214"/>
            </a:lvl5pPr>
            <a:lvl6pPr>
              <a:defRPr sz="2214"/>
            </a:lvl6pPr>
            <a:lvl7pPr>
              <a:defRPr sz="2214"/>
            </a:lvl7pPr>
            <a:lvl8pPr>
              <a:defRPr sz="2214"/>
            </a:lvl8pPr>
            <a:lvl9pPr>
              <a:defRPr sz="221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98409" y="1600200"/>
            <a:ext cx="5385501" cy="4525963"/>
          </a:xfrm>
          <a:prstGeom prst="rect">
            <a:avLst/>
          </a:prstGeom>
        </p:spPr>
        <p:txBody>
          <a:bodyPr/>
          <a:lstStyle>
            <a:lvl1pPr>
              <a:defRPr sz="3387"/>
            </a:lvl1pPr>
            <a:lvl2pPr>
              <a:defRPr sz="2865"/>
            </a:lvl2pPr>
            <a:lvl3pPr>
              <a:defRPr sz="2344"/>
            </a:lvl3pPr>
            <a:lvl4pPr>
              <a:defRPr sz="2214"/>
            </a:lvl4pPr>
            <a:lvl5pPr>
              <a:defRPr sz="2214"/>
            </a:lvl5pPr>
            <a:lvl6pPr>
              <a:defRPr sz="2214"/>
            </a:lvl6pPr>
            <a:lvl7pPr>
              <a:defRPr sz="2214"/>
            </a:lvl7pPr>
            <a:lvl8pPr>
              <a:defRPr sz="2214"/>
            </a:lvl8pPr>
            <a:lvl9pPr>
              <a:defRPr sz="221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3460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09679" y="1535113"/>
            <a:ext cx="5387619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65" b="1"/>
            </a:lvl1pPr>
            <a:lvl2pPr marL="549164" indent="0">
              <a:buNone/>
              <a:defRPr sz="2344" b="1"/>
            </a:lvl2pPr>
            <a:lvl3pPr marL="1098327" indent="0">
              <a:buNone/>
              <a:defRPr sz="2214" b="1"/>
            </a:lvl3pPr>
            <a:lvl4pPr marL="1647491" indent="0">
              <a:buNone/>
              <a:defRPr sz="1954" b="1"/>
            </a:lvl4pPr>
            <a:lvl5pPr marL="2196653" indent="0">
              <a:buNone/>
              <a:defRPr sz="1954" b="1"/>
            </a:lvl5pPr>
            <a:lvl6pPr marL="2745817" indent="0">
              <a:buNone/>
              <a:defRPr sz="1954" b="1"/>
            </a:lvl6pPr>
            <a:lvl7pPr marL="3294981" indent="0">
              <a:buNone/>
              <a:defRPr sz="1954" b="1"/>
            </a:lvl7pPr>
            <a:lvl8pPr marL="3844144" indent="0">
              <a:buNone/>
              <a:defRPr sz="1954" b="1"/>
            </a:lvl8pPr>
            <a:lvl9pPr marL="4393308" indent="0">
              <a:buNone/>
              <a:defRPr sz="1954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09679" y="2174876"/>
            <a:ext cx="5387619" cy="3951288"/>
          </a:xfrm>
          <a:prstGeom prst="rect">
            <a:avLst/>
          </a:prstGeom>
        </p:spPr>
        <p:txBody>
          <a:bodyPr/>
          <a:lstStyle>
            <a:lvl1pPr>
              <a:defRPr sz="2865"/>
            </a:lvl1pPr>
            <a:lvl2pPr>
              <a:defRPr sz="2344"/>
            </a:lvl2pPr>
            <a:lvl3pPr>
              <a:defRPr sz="2214"/>
            </a:lvl3pPr>
            <a:lvl4pPr>
              <a:defRPr sz="1954"/>
            </a:lvl4pPr>
            <a:lvl5pPr>
              <a:defRPr sz="1954"/>
            </a:lvl5pPr>
            <a:lvl6pPr>
              <a:defRPr sz="1954"/>
            </a:lvl6pPr>
            <a:lvl7pPr>
              <a:defRPr sz="1954"/>
            </a:lvl7pPr>
            <a:lvl8pPr>
              <a:defRPr sz="1954"/>
            </a:lvl8pPr>
            <a:lvl9pPr>
              <a:defRPr sz="195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94176" y="1535113"/>
            <a:ext cx="5389735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65" b="1"/>
            </a:lvl1pPr>
            <a:lvl2pPr marL="549164" indent="0">
              <a:buNone/>
              <a:defRPr sz="2344" b="1"/>
            </a:lvl2pPr>
            <a:lvl3pPr marL="1098327" indent="0">
              <a:buNone/>
              <a:defRPr sz="2214" b="1"/>
            </a:lvl3pPr>
            <a:lvl4pPr marL="1647491" indent="0">
              <a:buNone/>
              <a:defRPr sz="1954" b="1"/>
            </a:lvl4pPr>
            <a:lvl5pPr marL="2196653" indent="0">
              <a:buNone/>
              <a:defRPr sz="1954" b="1"/>
            </a:lvl5pPr>
            <a:lvl6pPr marL="2745817" indent="0">
              <a:buNone/>
              <a:defRPr sz="1954" b="1"/>
            </a:lvl6pPr>
            <a:lvl7pPr marL="3294981" indent="0">
              <a:buNone/>
              <a:defRPr sz="1954" b="1"/>
            </a:lvl7pPr>
            <a:lvl8pPr marL="3844144" indent="0">
              <a:buNone/>
              <a:defRPr sz="1954" b="1"/>
            </a:lvl8pPr>
            <a:lvl9pPr marL="4393308" indent="0">
              <a:buNone/>
              <a:defRPr sz="1954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94176" y="2174876"/>
            <a:ext cx="5389735" cy="3951288"/>
          </a:xfrm>
          <a:prstGeom prst="rect">
            <a:avLst/>
          </a:prstGeom>
        </p:spPr>
        <p:txBody>
          <a:bodyPr/>
          <a:lstStyle>
            <a:lvl1pPr>
              <a:defRPr sz="2865"/>
            </a:lvl1pPr>
            <a:lvl2pPr>
              <a:defRPr sz="2344"/>
            </a:lvl2pPr>
            <a:lvl3pPr>
              <a:defRPr sz="2214"/>
            </a:lvl3pPr>
            <a:lvl4pPr>
              <a:defRPr sz="1954"/>
            </a:lvl4pPr>
            <a:lvl5pPr>
              <a:defRPr sz="1954"/>
            </a:lvl5pPr>
            <a:lvl6pPr>
              <a:defRPr sz="1954"/>
            </a:lvl6pPr>
            <a:lvl7pPr>
              <a:defRPr sz="1954"/>
            </a:lvl7pPr>
            <a:lvl8pPr>
              <a:defRPr sz="1954"/>
            </a:lvl8pPr>
            <a:lvl9pPr>
              <a:defRPr sz="195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7240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4005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2366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2" y="273051"/>
            <a:ext cx="4011605" cy="1162049"/>
          </a:xfrm>
          <a:prstGeom prst="rect">
            <a:avLst/>
          </a:prstGeom>
        </p:spPr>
        <p:txBody>
          <a:bodyPr anchor="b"/>
          <a:lstStyle>
            <a:lvl1pPr algn="l">
              <a:defRPr sz="2344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67355" y="273051"/>
            <a:ext cx="6816554" cy="5853113"/>
          </a:xfrm>
          <a:prstGeom prst="rect">
            <a:avLst/>
          </a:prstGeom>
        </p:spPr>
        <p:txBody>
          <a:bodyPr/>
          <a:lstStyle>
            <a:lvl1pPr>
              <a:defRPr sz="3907"/>
            </a:lvl1pPr>
            <a:lvl2pPr>
              <a:defRPr sz="3387"/>
            </a:lvl2pPr>
            <a:lvl3pPr>
              <a:defRPr sz="2865"/>
            </a:lvl3pPr>
            <a:lvl4pPr>
              <a:defRPr sz="2344"/>
            </a:lvl4pPr>
            <a:lvl5pPr>
              <a:defRPr sz="2344"/>
            </a:lvl5pPr>
            <a:lvl6pPr>
              <a:defRPr sz="2344"/>
            </a:lvl6pPr>
            <a:lvl7pPr>
              <a:defRPr sz="2344"/>
            </a:lvl7pPr>
            <a:lvl8pPr>
              <a:defRPr sz="2344"/>
            </a:lvl8pPr>
            <a:lvl9pPr>
              <a:defRPr sz="234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09682" y="1435102"/>
            <a:ext cx="4011605" cy="46910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93"/>
            </a:lvl1pPr>
            <a:lvl2pPr marL="549164" indent="0">
              <a:buNone/>
              <a:defRPr sz="1433"/>
            </a:lvl2pPr>
            <a:lvl3pPr marL="1098327" indent="0">
              <a:buNone/>
              <a:defRPr sz="1172"/>
            </a:lvl3pPr>
            <a:lvl4pPr marL="1647491" indent="0">
              <a:buNone/>
              <a:defRPr sz="1042"/>
            </a:lvl4pPr>
            <a:lvl5pPr marL="2196653" indent="0">
              <a:buNone/>
              <a:defRPr sz="1042"/>
            </a:lvl5pPr>
            <a:lvl6pPr marL="2745817" indent="0">
              <a:buNone/>
              <a:defRPr sz="1042"/>
            </a:lvl6pPr>
            <a:lvl7pPr marL="3294981" indent="0">
              <a:buNone/>
              <a:defRPr sz="1042"/>
            </a:lvl7pPr>
            <a:lvl8pPr marL="3844144" indent="0">
              <a:buNone/>
              <a:defRPr sz="1042"/>
            </a:lvl8pPr>
            <a:lvl9pPr marL="4393308" indent="0">
              <a:buNone/>
              <a:defRPr sz="1042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3740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90029" y="4800599"/>
            <a:ext cx="7316153" cy="566739"/>
          </a:xfrm>
          <a:prstGeom prst="rect">
            <a:avLst/>
          </a:prstGeom>
        </p:spPr>
        <p:txBody>
          <a:bodyPr anchor="b"/>
          <a:lstStyle>
            <a:lvl1pPr algn="l">
              <a:defRPr sz="2344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2390029" y="612777"/>
            <a:ext cx="7316153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907"/>
            </a:lvl1pPr>
            <a:lvl2pPr marL="549164" indent="0">
              <a:buNone/>
              <a:defRPr sz="3387"/>
            </a:lvl2pPr>
            <a:lvl3pPr marL="1098327" indent="0">
              <a:buNone/>
              <a:defRPr sz="2865"/>
            </a:lvl3pPr>
            <a:lvl4pPr marL="1647491" indent="0">
              <a:buNone/>
              <a:defRPr sz="2344"/>
            </a:lvl4pPr>
            <a:lvl5pPr marL="2196653" indent="0">
              <a:buNone/>
              <a:defRPr sz="2344"/>
            </a:lvl5pPr>
            <a:lvl6pPr marL="2745817" indent="0">
              <a:buNone/>
              <a:defRPr sz="2344"/>
            </a:lvl6pPr>
            <a:lvl7pPr marL="3294981" indent="0">
              <a:buNone/>
              <a:defRPr sz="2344"/>
            </a:lvl7pPr>
            <a:lvl8pPr marL="3844144" indent="0">
              <a:buNone/>
              <a:defRPr sz="2344"/>
            </a:lvl8pPr>
            <a:lvl9pPr marL="4393308" indent="0">
              <a:buNone/>
              <a:defRPr sz="2344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2390029" y="5367339"/>
            <a:ext cx="7316153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93"/>
            </a:lvl1pPr>
            <a:lvl2pPr marL="549164" indent="0">
              <a:buNone/>
              <a:defRPr sz="1433"/>
            </a:lvl2pPr>
            <a:lvl3pPr marL="1098327" indent="0">
              <a:buNone/>
              <a:defRPr sz="1172"/>
            </a:lvl3pPr>
            <a:lvl4pPr marL="1647491" indent="0">
              <a:buNone/>
              <a:defRPr sz="1042"/>
            </a:lvl4pPr>
            <a:lvl5pPr marL="2196653" indent="0">
              <a:buNone/>
              <a:defRPr sz="1042"/>
            </a:lvl5pPr>
            <a:lvl6pPr marL="2745817" indent="0">
              <a:buNone/>
              <a:defRPr sz="1042"/>
            </a:lvl6pPr>
            <a:lvl7pPr marL="3294981" indent="0">
              <a:buNone/>
              <a:defRPr sz="1042"/>
            </a:lvl7pPr>
            <a:lvl8pPr marL="3844144" indent="0">
              <a:buNone/>
              <a:defRPr sz="1042"/>
            </a:lvl8pPr>
            <a:lvl9pPr marL="4393308" indent="0">
              <a:buNone/>
              <a:defRPr sz="1042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26/11/2025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969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FE719049-0792-3C47-8B7F-6A2B8796E36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261" y="0"/>
            <a:ext cx="12187066" cy="68580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83BDCB3-BDA9-9F48-A911-03AD84A91034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rcRect/>
          <a:stretch/>
        </p:blipFill>
        <p:spPr>
          <a:xfrm>
            <a:off x="6433" y="3172"/>
            <a:ext cx="12180722" cy="685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764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49164" rtl="0" eaLnBrk="1" latinLnBrk="0" hangingPunct="1">
        <a:spcBef>
          <a:spcPct val="0"/>
        </a:spcBef>
        <a:buNone/>
        <a:defRPr sz="53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872" indent="-411872" algn="l" defTabSz="549164" rtl="0" eaLnBrk="1" latinLnBrk="0" hangingPunct="1">
        <a:spcBef>
          <a:spcPct val="20000"/>
        </a:spcBef>
        <a:buFont typeface="Arial"/>
        <a:buChar char="•"/>
        <a:defRPr sz="3907" kern="1200">
          <a:solidFill>
            <a:schemeClr val="tx1"/>
          </a:solidFill>
          <a:latin typeface="+mn-lt"/>
          <a:ea typeface="+mn-ea"/>
          <a:cs typeface="+mn-cs"/>
        </a:defRPr>
      </a:lvl1pPr>
      <a:lvl2pPr marL="892390" indent="-343228" algn="l" defTabSz="549164" rtl="0" eaLnBrk="1" latinLnBrk="0" hangingPunct="1">
        <a:spcBef>
          <a:spcPct val="20000"/>
        </a:spcBef>
        <a:buFont typeface="Arial"/>
        <a:buChar char="–"/>
        <a:defRPr sz="3387" kern="1200">
          <a:solidFill>
            <a:schemeClr val="tx1"/>
          </a:solidFill>
          <a:latin typeface="+mn-lt"/>
          <a:ea typeface="+mn-ea"/>
          <a:cs typeface="+mn-cs"/>
        </a:defRPr>
      </a:lvl2pPr>
      <a:lvl3pPr marL="1372909" indent="-274582" algn="l" defTabSz="549164" rtl="0" eaLnBrk="1" latinLnBrk="0" hangingPunct="1">
        <a:spcBef>
          <a:spcPct val="20000"/>
        </a:spcBef>
        <a:buFont typeface="Arial"/>
        <a:buChar char="•"/>
        <a:defRPr sz="2865" kern="1200">
          <a:solidFill>
            <a:schemeClr val="tx1"/>
          </a:solidFill>
          <a:latin typeface="+mn-lt"/>
          <a:ea typeface="+mn-ea"/>
          <a:cs typeface="+mn-cs"/>
        </a:defRPr>
      </a:lvl3pPr>
      <a:lvl4pPr marL="1922071" indent="-274582" algn="l" defTabSz="549164" rtl="0" eaLnBrk="1" latinLnBrk="0" hangingPunct="1">
        <a:spcBef>
          <a:spcPct val="20000"/>
        </a:spcBef>
        <a:buFont typeface="Arial"/>
        <a:buChar char="–"/>
        <a:defRPr sz="2344" kern="1200">
          <a:solidFill>
            <a:schemeClr val="tx1"/>
          </a:solidFill>
          <a:latin typeface="+mn-lt"/>
          <a:ea typeface="+mn-ea"/>
          <a:cs typeface="+mn-cs"/>
        </a:defRPr>
      </a:lvl4pPr>
      <a:lvl5pPr marL="2471236" indent="-274582" algn="l" defTabSz="549164" rtl="0" eaLnBrk="1" latinLnBrk="0" hangingPunct="1">
        <a:spcBef>
          <a:spcPct val="20000"/>
        </a:spcBef>
        <a:buFont typeface="Arial"/>
        <a:buChar char="»"/>
        <a:defRPr sz="2344" kern="1200">
          <a:solidFill>
            <a:schemeClr val="tx1"/>
          </a:solidFill>
          <a:latin typeface="+mn-lt"/>
          <a:ea typeface="+mn-ea"/>
          <a:cs typeface="+mn-cs"/>
        </a:defRPr>
      </a:lvl5pPr>
      <a:lvl6pPr marL="3020399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6pPr>
      <a:lvl7pPr marL="3569563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7pPr>
      <a:lvl8pPr marL="4118726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8pPr>
      <a:lvl9pPr marL="4667890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1pPr>
      <a:lvl2pPr marL="549164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2pPr>
      <a:lvl3pPr marL="1098327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3pPr>
      <a:lvl4pPr marL="1647491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4pPr>
      <a:lvl5pPr marL="2196653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5pPr>
      <a:lvl6pPr marL="2745817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6pPr>
      <a:lvl7pPr marL="3294981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7pPr>
      <a:lvl8pPr marL="3844144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8pPr>
      <a:lvl9pPr marL="4393308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2D7B60D9-0908-DDE9-72E7-C3A2A21EEB0F}"/>
              </a:ext>
            </a:extLst>
          </p:cNvPr>
          <p:cNvSpPr txBox="1"/>
          <p:nvPr/>
        </p:nvSpPr>
        <p:spPr>
          <a:xfrm>
            <a:off x="588364" y="716376"/>
            <a:ext cx="6093500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GESDOC &amp; TRAIN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B8E4D7F-5002-ED6A-9F43-4FCADF915364}"/>
              </a:ext>
            </a:extLst>
          </p:cNvPr>
          <p:cNvSpPr txBox="1"/>
          <p:nvPr/>
        </p:nvSpPr>
        <p:spPr>
          <a:xfrm>
            <a:off x="198620" y="1531385"/>
            <a:ext cx="4733144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</a:rPr>
              <a:t>Sistema de Gestión Documental y Capacitación</a:t>
            </a:r>
          </a:p>
          <a:p>
            <a:r>
              <a:rPr lang="es-ES" sz="2000" dirty="0">
                <a:solidFill>
                  <a:schemeClr val="bg1"/>
                </a:solidFill>
              </a:rPr>
              <a:t>Aplicación Web Informativa y Administrativa</a:t>
            </a:r>
          </a:p>
          <a:p>
            <a:endParaRPr lang="es-ES" sz="2000" dirty="0">
              <a:solidFill>
                <a:schemeClr val="bg1"/>
              </a:solidFill>
            </a:endParaRPr>
          </a:p>
          <a:p>
            <a:r>
              <a:rPr lang="es-ES" sz="2000" dirty="0">
                <a:solidFill>
                  <a:schemeClr val="bg1"/>
                </a:solidFill>
              </a:rPr>
              <a:t>JHOAN CARRILLO VERJAN </a:t>
            </a:r>
          </a:p>
          <a:p>
            <a:r>
              <a:rPr lang="es-ES" sz="2000" dirty="0">
                <a:solidFill>
                  <a:schemeClr val="bg1"/>
                </a:solidFill>
              </a:rPr>
              <a:t>CARLOS DANIEL CULMA PERDOMO</a:t>
            </a:r>
          </a:p>
          <a:p>
            <a:endParaRPr lang="es-ES" sz="2000" dirty="0">
              <a:solidFill>
                <a:schemeClr val="bg1"/>
              </a:solidFill>
            </a:endParaRPr>
          </a:p>
          <a:p>
            <a:r>
              <a:rPr lang="es-ES" sz="2000" dirty="0">
                <a:solidFill>
                  <a:schemeClr val="bg1"/>
                </a:solidFill>
              </a:rPr>
              <a:t>CORHUILA </a:t>
            </a:r>
          </a:p>
          <a:p>
            <a:r>
              <a:rPr lang="es-ES" sz="2000" dirty="0">
                <a:solidFill>
                  <a:schemeClr val="bg1"/>
                </a:solidFill>
              </a:rPr>
              <a:t>SISTEMAS DISTRIBUIDOS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B8EA240-ECE4-FAF9-CF56-A72B09F99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624" y="441017"/>
            <a:ext cx="6756344" cy="5440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348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10C13-85FD-137C-9E39-6160847E82D3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/>
              <a:t>Conclusión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E0A89-565D-3137-2B93-F29242792094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411872" indent="-41187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39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92390" indent="-343228" algn="l" defTabSz="549164" rtl="0" eaLnBrk="1" latinLnBrk="0" hangingPunct="1">
              <a:spcBef>
                <a:spcPct val="20000"/>
              </a:spcBef>
              <a:buFont typeface="Arial"/>
              <a:buChar char="–"/>
              <a:defRPr sz="33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2909" indent="-27458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28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22071" indent="-274582" algn="l" defTabSz="549164" rtl="0" eaLnBrk="1" latinLnBrk="0" hangingPunct="1">
              <a:spcBef>
                <a:spcPct val="20000"/>
              </a:spcBef>
              <a:buFont typeface="Arial"/>
              <a:buChar char="–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71236" indent="-274582" algn="l" defTabSz="549164" rtl="0" eaLnBrk="1" latinLnBrk="0" hangingPunct="1">
              <a:spcBef>
                <a:spcPct val="20000"/>
              </a:spcBef>
              <a:buFont typeface="Arial"/>
              <a:buChar char="»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20399" indent="-27458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9563" indent="-27458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8726" indent="-27458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7890" indent="-274582" algn="l" defTabSz="549164" rtl="0" eaLnBrk="1" latinLnBrk="0" hangingPunct="1">
              <a:spcBef>
                <a:spcPct val="20000"/>
              </a:spcBef>
              <a:buFont typeface="Arial"/>
              <a:buChar char="•"/>
              <a:defRPr sz="23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/>
              <a:t>GESDOC-TRAIN es una solución integral para la gestión documental y la capacitación, orientada a mejorar la productividad y la organización institucional.</a:t>
            </a:r>
          </a:p>
        </p:txBody>
      </p:sp>
    </p:spTree>
    <p:extLst>
      <p:ext uri="{BB962C8B-B14F-4D97-AF65-F5344CB8AC3E}">
        <p14:creationId xmlns:p14="http://schemas.microsoft.com/office/powerpoint/2010/main" val="1953911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3BFC88E8-6114-0881-E0D7-314AA5F993D6}"/>
              </a:ext>
            </a:extLst>
          </p:cNvPr>
          <p:cNvSpPr txBox="1"/>
          <p:nvPr/>
        </p:nvSpPr>
        <p:spPr>
          <a:xfrm>
            <a:off x="201913" y="323479"/>
            <a:ext cx="6093500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dirty="0"/>
              <a:t>Descripción General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0D366F2-DB77-4291-1678-A6F4CE650778}"/>
              </a:ext>
            </a:extLst>
          </p:cNvPr>
          <p:cNvSpPr txBox="1"/>
          <p:nvPr/>
        </p:nvSpPr>
        <p:spPr>
          <a:xfrm>
            <a:off x="393492" y="1178126"/>
            <a:ext cx="6093500" cy="1835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dirty="0"/>
              <a:t>GESDOC-TRAIN es una aplicación web diseñada para facilitar la gestión documental, la administración de empleados, y el control de capacitaciones dentro de una organización, tomando como referencia al ICBF.</a:t>
            </a:r>
          </a:p>
        </p:txBody>
      </p:sp>
    </p:spTree>
    <p:extLst>
      <p:ext uri="{BB962C8B-B14F-4D97-AF65-F5344CB8AC3E}">
        <p14:creationId xmlns:p14="http://schemas.microsoft.com/office/powerpoint/2010/main" val="1860473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EC38D8F8-FA6F-B3A4-29A7-91784B8883CD}"/>
              </a:ext>
            </a:extLst>
          </p:cNvPr>
          <p:cNvSpPr txBox="1"/>
          <p:nvPr/>
        </p:nvSpPr>
        <p:spPr>
          <a:xfrm>
            <a:off x="2477125" y="191720"/>
            <a:ext cx="6093500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PROBLEMA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5A20576-F4D6-348F-9275-CDA296D33E89}"/>
              </a:ext>
            </a:extLst>
          </p:cNvPr>
          <p:cNvSpPr txBox="1"/>
          <p:nvPr/>
        </p:nvSpPr>
        <p:spPr>
          <a:xfrm>
            <a:off x="288561" y="690620"/>
            <a:ext cx="6093500" cy="1835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Por medio del software GESDOC &amp; TRAIN, se</a:t>
            </a:r>
          </a:p>
          <a:p>
            <a:r>
              <a:rPr lang="es-CO" dirty="0"/>
              <a:t>desea hacer un seguimiento a los</a:t>
            </a:r>
          </a:p>
          <a:p>
            <a:r>
              <a:rPr lang="es-CO" dirty="0"/>
              <a:t>entrenamientos frente a actualizaciones de</a:t>
            </a:r>
          </a:p>
          <a:p>
            <a:r>
              <a:rPr lang="es-CO" dirty="0"/>
              <a:t>las normas asociadas en las diferentes</a:t>
            </a:r>
          </a:p>
          <a:p>
            <a:r>
              <a:rPr lang="es-CO" dirty="0"/>
              <a:t>empresas, tomando como referencia el ICBF.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01E9F63-1FE7-CF35-5544-AA380BCF99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6971" y="632738"/>
            <a:ext cx="3477718" cy="4934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309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7BEAA4D-AC11-A2A5-A645-25F676634B74}"/>
              </a:ext>
            </a:extLst>
          </p:cNvPr>
          <p:cNvSpPr txBox="1"/>
          <p:nvPr/>
        </p:nvSpPr>
        <p:spPr>
          <a:xfrm>
            <a:off x="246373" y="250120"/>
            <a:ext cx="4560864" cy="789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INDICADORES MANEJO DE DOCUMENTOS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03F0B18-73EE-904C-DF2F-7450B33799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555" y="973010"/>
            <a:ext cx="3986622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CO" altLang="es-CO" sz="1800" dirty="0">
                <a:latin typeface="Arial" panose="020B0604020202020204" pitchFamily="34" charset="0"/>
              </a:rPr>
              <a:t>Acceso a documentos: </a:t>
            </a:r>
            <a:r>
              <a:rPr lang="es-CO" altLang="es-CO" sz="1800" b="1" dirty="0">
                <a:latin typeface="Arial" panose="020B0604020202020204" pitchFamily="34" charset="0"/>
              </a:rPr>
              <a:t>20% → 95%</a:t>
            </a:r>
            <a:endParaRPr lang="es-CO" altLang="es-CO" sz="1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Tiempo de búsqueda: </a:t>
            </a: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15 min → 10 </a:t>
            </a:r>
            <a:r>
              <a:rPr kumimoji="0" lang="es-CO" altLang="es-C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seg</a:t>
            </a: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Documentos desactualizados: </a:t>
            </a: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45% → 0%</a:t>
            </a: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Duplicidad documental: </a:t>
            </a: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25% → 0%</a:t>
            </a: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CF21766-1B79-910F-0355-772C709FF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221" y="2727336"/>
            <a:ext cx="2696303" cy="3438543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1EBE4C0B-43D7-7687-F0C6-82F4F37988DC}"/>
              </a:ext>
            </a:extLst>
          </p:cNvPr>
          <p:cNvSpPr txBox="1"/>
          <p:nvPr/>
        </p:nvSpPr>
        <p:spPr>
          <a:xfrm>
            <a:off x="4377128" y="250120"/>
            <a:ext cx="4829464" cy="4410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Indicadores de Entrenamientos (TRAIN)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4B837CD6-4E73-FA2F-755F-4A9BCEC209E6}"/>
              </a:ext>
            </a:extLst>
          </p:cNvPr>
          <p:cNvSpPr txBox="1"/>
          <p:nvPr/>
        </p:nvSpPr>
        <p:spPr>
          <a:xfrm>
            <a:off x="4541807" y="1111509"/>
            <a:ext cx="54081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CO" altLang="es-CO" sz="1800" dirty="0">
                <a:latin typeface="Arial" panose="020B0604020202020204" pitchFamily="34" charset="0"/>
              </a:rPr>
              <a:t>Cumplimiento de entrenamientos: </a:t>
            </a:r>
            <a:r>
              <a:rPr lang="es-CO" altLang="es-CO" sz="1800" b="1" dirty="0">
                <a:latin typeface="Arial" panose="020B0604020202020204" pitchFamily="34" charset="0"/>
              </a:rPr>
              <a:t>45% → 90–95%</a:t>
            </a:r>
            <a:endParaRPr lang="es-CO" altLang="es-CO" sz="1800" dirty="0">
              <a:latin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CO" altLang="es-CO" sz="1800" dirty="0">
                <a:latin typeface="Arial" panose="020B0604020202020204" pitchFamily="34" charset="0"/>
              </a:rPr>
              <a:t>Registro de asistencia: </a:t>
            </a:r>
            <a:r>
              <a:rPr lang="es-CO" altLang="es-CO" sz="1800" b="1" dirty="0">
                <a:latin typeface="Arial" panose="020B0604020202020204" pitchFamily="34" charset="0"/>
              </a:rPr>
              <a:t>10 min → automático (1 </a:t>
            </a:r>
            <a:r>
              <a:rPr lang="es-CO" altLang="es-CO" sz="1800" b="1" dirty="0" err="1">
                <a:latin typeface="Arial" panose="020B0604020202020204" pitchFamily="34" charset="0"/>
              </a:rPr>
              <a:t>seg</a:t>
            </a:r>
            <a:r>
              <a:rPr lang="es-CO" altLang="es-CO" sz="1800" b="1" dirty="0">
                <a:latin typeface="Arial" panose="020B0604020202020204" pitchFamily="34" charset="0"/>
              </a:rPr>
              <a:t>)</a:t>
            </a:r>
            <a:endParaRPr lang="es-CO" altLang="es-CO" sz="1800" dirty="0">
              <a:latin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CO" altLang="es-CO" sz="1800" dirty="0">
                <a:latin typeface="Arial" panose="020B0604020202020204" pitchFamily="34" charset="0"/>
              </a:rPr>
              <a:t>Finalización de inducciones: </a:t>
            </a:r>
            <a:r>
              <a:rPr lang="es-CO" altLang="es-CO" sz="1800" b="1" dirty="0">
                <a:latin typeface="Arial" panose="020B0604020202020204" pitchFamily="34" charset="0"/>
              </a:rPr>
              <a:t>50% → 100%</a:t>
            </a:r>
            <a:endParaRPr lang="es-CO" altLang="es-CO" sz="1800" dirty="0">
              <a:latin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CO" altLang="es-CO" sz="1800" dirty="0">
                <a:latin typeface="Arial" panose="020B0604020202020204" pitchFamily="34" charset="0"/>
              </a:rPr>
              <a:t>Actualización de contenidos: </a:t>
            </a:r>
            <a:r>
              <a:rPr lang="es-CO" altLang="es-CO" sz="1800" b="1" dirty="0">
                <a:latin typeface="Arial" panose="020B0604020202020204" pitchFamily="34" charset="0"/>
              </a:rPr>
              <a:t>1 → 4 veces/año</a:t>
            </a:r>
            <a:endParaRPr lang="es-CO" altLang="es-CO" sz="1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0197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2D8C2-0B7F-A270-21C0-7826CED5E505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/>
              <a:t>Objetivo del Proyecto</a:t>
            </a:r>
            <a:endParaRPr lang="es-C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0462053-0C95-8C4A-7782-DFC35FE01309}"/>
              </a:ext>
            </a:extLst>
          </p:cNvPr>
          <p:cNvSpPr txBox="1"/>
          <p:nvPr/>
        </p:nvSpPr>
        <p:spPr>
          <a:xfrm>
            <a:off x="573374" y="1417638"/>
            <a:ext cx="6093500" cy="1835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• Centralizar documentos institucionales.</a:t>
            </a:r>
          </a:p>
          <a:p>
            <a:r>
              <a:rPr lang="es-ES" dirty="0"/>
              <a:t>• Mejorar el acceso a políticas, manuales y lineamientos.</a:t>
            </a:r>
          </a:p>
          <a:p>
            <a:r>
              <a:rPr lang="es-ES" dirty="0"/>
              <a:t>• Facilitar la gestión de capacitaciones.</a:t>
            </a:r>
          </a:p>
          <a:p>
            <a:r>
              <a:rPr lang="es-ES" dirty="0"/>
              <a:t>• Permitir control administrativo mediante roles.</a:t>
            </a:r>
          </a:p>
        </p:txBody>
      </p:sp>
    </p:spTree>
    <p:extLst>
      <p:ext uri="{BB962C8B-B14F-4D97-AF65-F5344CB8AC3E}">
        <p14:creationId xmlns:p14="http://schemas.microsoft.com/office/powerpoint/2010/main" val="646973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69EB-7F46-711D-96E6-BDD5F5D0280B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/>
              <a:t>Características Principales</a:t>
            </a:r>
            <a:endParaRPr lang="es-C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30880CE-6B0F-EFE3-9CAB-359F6CC76BBA}"/>
              </a:ext>
            </a:extLst>
          </p:cNvPr>
          <p:cNvSpPr txBox="1"/>
          <p:nvPr/>
        </p:nvSpPr>
        <p:spPr>
          <a:xfrm>
            <a:off x="318541" y="1511595"/>
            <a:ext cx="6861748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300" dirty="0"/>
              <a:t>• Módulo de </a:t>
            </a:r>
            <a:r>
              <a:rPr lang="es-ES" sz="2300" dirty="0" err="1"/>
              <a:t>Dashboard</a:t>
            </a:r>
            <a:r>
              <a:rPr lang="es-ES" sz="2300" dirty="0"/>
              <a:t>.</a:t>
            </a:r>
          </a:p>
          <a:p>
            <a:r>
              <a:rPr lang="es-ES" sz="2300" dirty="0"/>
              <a:t>• Gestión de empleados.</a:t>
            </a:r>
          </a:p>
          <a:p>
            <a:r>
              <a:rPr lang="es-ES" sz="2300" dirty="0"/>
              <a:t>• Gestión de capacitaciones.</a:t>
            </a:r>
          </a:p>
          <a:p>
            <a:r>
              <a:rPr lang="es-ES" sz="2300" dirty="0"/>
              <a:t>• Módulo de documentos.</a:t>
            </a:r>
          </a:p>
          <a:p>
            <a:r>
              <a:rPr lang="es-ES" sz="2300" dirty="0"/>
              <a:t>• Roles y permisos.</a:t>
            </a:r>
          </a:p>
        </p:txBody>
      </p:sp>
    </p:spTree>
    <p:extLst>
      <p:ext uri="{BB962C8B-B14F-4D97-AF65-F5344CB8AC3E}">
        <p14:creationId xmlns:p14="http://schemas.microsoft.com/office/powerpoint/2010/main" val="3100657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D209D-D975-56C9-0209-C9E5754A5579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/>
              <a:t>Tecnologías Utilizadas</a:t>
            </a:r>
            <a:endParaRPr lang="es-C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805B7C6-B911-3C97-E3BE-3D899CF5AC10}"/>
              </a:ext>
            </a:extLst>
          </p:cNvPr>
          <p:cNvSpPr txBox="1"/>
          <p:nvPr/>
        </p:nvSpPr>
        <p:spPr>
          <a:xfrm>
            <a:off x="288560" y="1589493"/>
            <a:ext cx="6093500" cy="1835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• </a:t>
            </a:r>
            <a:r>
              <a:rPr lang="es-CO" dirty="0" err="1"/>
              <a:t>Frontend</a:t>
            </a:r>
            <a:r>
              <a:rPr lang="es-CO" dirty="0"/>
              <a:t>: </a:t>
            </a:r>
            <a:r>
              <a:rPr lang="es-CO" dirty="0" err="1"/>
              <a:t>React</a:t>
            </a:r>
            <a:r>
              <a:rPr lang="es-CO" dirty="0"/>
              <a:t> + Vite.</a:t>
            </a:r>
          </a:p>
          <a:p>
            <a:r>
              <a:rPr lang="es-CO" dirty="0"/>
              <a:t>• </a:t>
            </a:r>
            <a:r>
              <a:rPr lang="es-CO" dirty="0" err="1"/>
              <a:t>Backend</a:t>
            </a:r>
            <a:r>
              <a:rPr lang="es-CO" dirty="0"/>
              <a:t>: </a:t>
            </a:r>
            <a:r>
              <a:rPr lang="es-CO" dirty="0" err="1"/>
              <a:t>FastAPI</a:t>
            </a:r>
            <a:r>
              <a:rPr lang="es-CO" dirty="0"/>
              <a:t> (Python).</a:t>
            </a:r>
          </a:p>
          <a:p>
            <a:r>
              <a:rPr lang="es-CO" dirty="0"/>
              <a:t>• Base de datos: PostgreSQL.</a:t>
            </a:r>
          </a:p>
          <a:p>
            <a:r>
              <a:rPr lang="es-CO" dirty="0"/>
              <a:t>• Control de versiones: GitHub.</a:t>
            </a:r>
          </a:p>
          <a:p>
            <a:r>
              <a:rPr lang="es-CO" dirty="0"/>
              <a:t>• Contenedores: Docker.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4357F2E-5F04-1891-0BB4-515980FF2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9939" y="1200808"/>
            <a:ext cx="5410955" cy="286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110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8EEAF-10E0-AC59-AC2A-96ACD8FF578C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549164" rtl="0" eaLnBrk="1" latinLnBrk="0" hangingPunct="1">
              <a:spcBef>
                <a:spcPct val="0"/>
              </a:spcBef>
              <a:buNone/>
              <a:defRPr sz="53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/>
              <a:t>Arquitectura del Sistema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99D0991-E619-C05D-DDDA-007D1FEEE859}"/>
              </a:ext>
            </a:extLst>
          </p:cNvPr>
          <p:cNvSpPr txBox="1"/>
          <p:nvPr/>
        </p:nvSpPr>
        <p:spPr>
          <a:xfrm>
            <a:off x="457200" y="1417638"/>
            <a:ext cx="6093500" cy="1487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• Arquitectura cliente-servidor.</a:t>
            </a:r>
          </a:p>
          <a:p>
            <a:r>
              <a:rPr lang="es-ES" dirty="0"/>
              <a:t>• </a:t>
            </a:r>
            <a:r>
              <a:rPr lang="es-ES" dirty="0" err="1"/>
              <a:t>Layout</a:t>
            </a:r>
            <a:r>
              <a:rPr lang="es-ES" dirty="0"/>
              <a:t> con </a:t>
            </a:r>
            <a:r>
              <a:rPr lang="es-ES" dirty="0" err="1"/>
              <a:t>Sidebar</a:t>
            </a:r>
            <a:r>
              <a:rPr lang="es-ES" dirty="0"/>
              <a:t> + </a:t>
            </a:r>
            <a:r>
              <a:rPr lang="es-ES" dirty="0" err="1"/>
              <a:t>Topbar</a:t>
            </a:r>
            <a:r>
              <a:rPr lang="es-ES" dirty="0"/>
              <a:t>.</a:t>
            </a:r>
          </a:p>
          <a:p>
            <a:r>
              <a:rPr lang="es-ES" dirty="0"/>
              <a:t>• API REST para comunicación.</a:t>
            </a:r>
          </a:p>
          <a:p>
            <a:r>
              <a:rPr lang="es-ES" dirty="0"/>
              <a:t>• Rutas protegidas por autenticación.</a:t>
            </a:r>
            <a:endParaRPr lang="es-CO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296C73A-7008-5C23-27E4-E48FE716E1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9942" y="1417638"/>
            <a:ext cx="6546446" cy="3469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822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5-11-26 at 10.02.54 AM">
            <a:hlinkClick r:id="" action="ppaction://media"/>
            <a:extLst>
              <a:ext uri="{FF2B5EF4-FFF2-40B4-BE49-F238E27FC236}">
                <a16:creationId xmlns:a16="http://schemas.microsoft.com/office/drawing/2014/main" id="{779A2972-223E-2C61-859E-6906044678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2149" y="481116"/>
            <a:ext cx="10355601" cy="468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43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4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323</Words>
  <Application>Microsoft Office PowerPoint</Application>
  <PresentationFormat>Personalizado</PresentationFormat>
  <Paragraphs>51</Paragraphs>
  <Slides>10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2" baseType="lpstr"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CARLOS CULMA</dc:creator>
  <cp:lastModifiedBy>Carlos Daniel  Culma Perdomo</cp:lastModifiedBy>
  <cp:revision>15</cp:revision>
  <dcterms:created xsi:type="dcterms:W3CDTF">2020-08-21T13:03:05Z</dcterms:created>
  <dcterms:modified xsi:type="dcterms:W3CDTF">2025-11-27T00:48:28Z</dcterms:modified>
</cp:coreProperties>
</file>

<file path=docProps/thumbnail.jpeg>
</file>